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9" r:id="rId12"/>
    <p:sldId id="270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rmel, Eric (FHWA)" initials="RE(" lastIdx="0" clrIdx="0">
    <p:extLst>
      <p:ext uri="{19B8F6BF-5375-455C-9EA6-DF929625EA0E}">
        <p15:presenceInfo xmlns:p15="http://schemas.microsoft.com/office/powerpoint/2012/main" userId="S-1-5-21-982035342-1880134254-310265210-264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244A79-16A3-4568-8C99-0387D5E33E1F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79795F-3D46-47A4-89C9-C40A7AEF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briefly some FAST Act deadlines and EO deadlines.</a:t>
            </a:r>
            <a:r>
              <a:rPr lang="en-US" baseline="0" dirty="0"/>
              <a:t> Make the planners believe they are part of the environmental process and on the frontlines.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795F-3D46-47A4-89C9-C40A7AEFCF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8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8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1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0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79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3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0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2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48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4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9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5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377648-EB70-4905-A81D-F1EA426FB34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D1757-EDAB-4C33-A5F8-AB011A36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ironment.fhwa.dot.gov/env_initiatives/PEL.aspx" TargetMode="External"/><Relationship Id="rId2" Type="http://schemas.openxmlformats.org/officeDocument/2006/relationships/hyperlink" Target="https://www.environment.fhwa.dot.gov/legislation/authorizations/FASTac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vironment.fhwa.dot.gov/env_initiatives/pel/corridor_nepa_guidance.pdf" TargetMode="External"/><Relationship Id="rId4" Type="http://schemas.openxmlformats.org/officeDocument/2006/relationships/hyperlink" Target="https://www.fhwa.dot.gov/hep/guidance/pel/pelfaq16nov.cf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389" y="2832184"/>
            <a:ext cx="6815669" cy="1515533"/>
          </a:xfrm>
        </p:spPr>
        <p:txBody>
          <a:bodyPr/>
          <a:lstStyle/>
          <a:p>
            <a:r>
              <a:rPr lang="en-US" dirty="0"/>
              <a:t>Planning and Environmental Linkages (PEL)</a:t>
            </a:r>
          </a:p>
        </p:txBody>
      </p:sp>
    </p:spTree>
    <p:extLst>
      <p:ext uri="{BB962C8B-B14F-4D97-AF65-F5344CB8AC3E}">
        <p14:creationId xmlns:p14="http://schemas.microsoft.com/office/powerpoint/2010/main" val="359157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Stakeholder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Gives them knowledge of the project</a:t>
            </a:r>
          </a:p>
          <a:p>
            <a:r>
              <a:rPr lang="en-US" sz="2800" dirty="0"/>
              <a:t> Early Engagement and Input</a:t>
            </a:r>
          </a:p>
          <a:p>
            <a:r>
              <a:rPr lang="en-US" sz="2800" dirty="0"/>
              <a:t> Builds Relationships and Trust</a:t>
            </a:r>
          </a:p>
          <a:p>
            <a:r>
              <a:rPr lang="en-US" sz="2800" dirty="0"/>
              <a:t> Allows for an on-going collaborative process with agencies and the public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3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https://www.environment.fhwa.dot.gov/legislation/authorizations/FASTact.aspx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https://www.environment.fhwa.dot.gov/env_initiatives/PEL.aspx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https://www.fhwa.dot.gov/hep/guidance/pel/pelfaq16nov.cfm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5"/>
              </a:rPr>
              <a:t>https://www.environment.fhwa.dot.gov/env_initiatives/pel/corridor_nepa_guidance.pdf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5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2173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071" y="4185659"/>
            <a:ext cx="9609668" cy="1468800"/>
          </a:xfrm>
        </p:spPr>
        <p:txBody>
          <a:bodyPr>
            <a:normAutofit fontScale="90000"/>
          </a:bodyPr>
          <a:lstStyle/>
          <a:p>
            <a:r>
              <a:rPr lang="en-US" dirty="0"/>
              <a:t>Eric Rothermel</a:t>
            </a:r>
            <a:br>
              <a:rPr lang="en-US" dirty="0"/>
            </a:br>
            <a:r>
              <a:rPr lang="en-US" dirty="0"/>
              <a:t>Environmental Protection Specialist</a:t>
            </a:r>
            <a:br>
              <a:rPr lang="en-US" dirty="0"/>
            </a:br>
            <a:r>
              <a:rPr lang="en-US" dirty="0"/>
              <a:t>FHWA- Kentucky Division Office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5052" y="998376"/>
            <a:ext cx="10151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Kentucky Statewide Planning Meeting</a:t>
            </a:r>
          </a:p>
        </p:txBody>
      </p:sp>
    </p:spTree>
    <p:extLst>
      <p:ext uri="{BB962C8B-B14F-4D97-AF65-F5344CB8AC3E}">
        <p14:creationId xmlns:p14="http://schemas.microsoft.com/office/powerpoint/2010/main" val="110884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PEL?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Study Process used to Identify:</a:t>
            </a:r>
          </a:p>
          <a:p>
            <a:r>
              <a:rPr lang="en-US" sz="2800" dirty="0"/>
              <a:t> Transportation Issues</a:t>
            </a:r>
          </a:p>
          <a:p>
            <a:r>
              <a:rPr lang="en-US" sz="2800" dirty="0"/>
              <a:t> Transportation Priorities (potential funding)</a:t>
            </a:r>
          </a:p>
          <a:p>
            <a:r>
              <a:rPr lang="en-US" sz="2800" dirty="0"/>
              <a:t> Environmental Concerns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6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 vs. Traditional Corridor Studies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Traditional Corridor Studies Typically:</a:t>
            </a:r>
          </a:p>
          <a:p>
            <a:r>
              <a:rPr lang="en-US" sz="2800" dirty="0"/>
              <a:t> Do Not Require federal involvement</a:t>
            </a:r>
          </a:p>
          <a:p>
            <a:r>
              <a:rPr lang="en-US" sz="2800" dirty="0"/>
              <a:t> Are broad in scale</a:t>
            </a:r>
          </a:p>
          <a:p>
            <a:r>
              <a:rPr lang="en-US" sz="2800" dirty="0"/>
              <a:t> Do Not have a well-defined Purpose and Need Statement</a:t>
            </a:r>
          </a:p>
          <a:p>
            <a:r>
              <a:rPr lang="en-US" sz="2800" dirty="0"/>
              <a:t> Very broad alternative analysis</a:t>
            </a:r>
          </a:p>
        </p:txBody>
      </p:sp>
    </p:spTree>
    <p:extLst>
      <p:ext uri="{BB962C8B-B14F-4D97-AF65-F5344CB8AC3E}">
        <p14:creationId xmlns:p14="http://schemas.microsoft.com/office/powerpoint/2010/main" val="336709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5425" lvl="0" indent="-17526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2800" dirty="0"/>
              <a:t>Make better planning decisions with limited resources </a:t>
            </a:r>
          </a:p>
          <a:p>
            <a:pPr marL="225425" lvl="0" indent="-17526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2800" dirty="0"/>
              <a:t>Build relationships with agencies, stakeholders; gauge public support</a:t>
            </a:r>
          </a:p>
          <a:p>
            <a:pPr marL="225425" lvl="0" indent="-17526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2800" dirty="0"/>
              <a:t>Conduct analyses for:</a:t>
            </a:r>
          </a:p>
          <a:p>
            <a:pPr marL="501460" lvl="1" indent="0">
              <a:lnSpc>
                <a:spcPct val="100000"/>
              </a:lnSpc>
              <a:spcBef>
                <a:spcPts val="0"/>
              </a:spcBef>
              <a:buClr>
                <a:srgbClr val="00953A"/>
              </a:buClr>
              <a:buSzPts val="1800"/>
              <a:buNone/>
            </a:pPr>
            <a:r>
              <a:rPr lang="en-US" sz="2200" dirty="0"/>
              <a:t>- Developing/refining range of alternatives</a:t>
            </a:r>
          </a:p>
          <a:p>
            <a:pPr marL="501460" lvl="1" indent="0">
              <a:lnSpc>
                <a:spcPct val="100000"/>
              </a:lnSpc>
              <a:spcBef>
                <a:spcPts val="0"/>
              </a:spcBef>
              <a:buClr>
                <a:srgbClr val="00953A"/>
              </a:buClr>
              <a:buSzPts val="1800"/>
              <a:buNone/>
            </a:pPr>
            <a:r>
              <a:rPr lang="en-US" sz="2200" dirty="0"/>
              <a:t>- Prioritizing future projects</a:t>
            </a:r>
          </a:p>
          <a:p>
            <a:pPr marL="501460" lvl="1" indent="0">
              <a:lnSpc>
                <a:spcPct val="100000"/>
              </a:lnSpc>
              <a:spcBef>
                <a:spcPts val="0"/>
              </a:spcBef>
              <a:buClr>
                <a:srgbClr val="00953A"/>
              </a:buClr>
              <a:buSzPts val="1800"/>
              <a:buNone/>
            </a:pPr>
            <a:r>
              <a:rPr lang="en-US" sz="2200" dirty="0"/>
              <a:t>- Identifying environmental constraints and potential mitigation strategies </a:t>
            </a:r>
          </a:p>
          <a:p>
            <a:pPr marL="225425" lvl="0" indent="-17526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3000" dirty="0"/>
              <a:t>PEL can be used to bridge long-range planning and NEPA process</a:t>
            </a:r>
          </a:p>
          <a:p>
            <a:pPr marL="225425" lvl="0" indent="-17526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3000" dirty="0"/>
              <a:t>Can help streamline the NEPA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0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Use PEL or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When to use PEL:</a:t>
            </a:r>
          </a:p>
          <a:p>
            <a:r>
              <a:rPr lang="en-US" sz="2800" dirty="0"/>
              <a:t>Project funding not yet identified</a:t>
            </a:r>
          </a:p>
          <a:p>
            <a:r>
              <a:rPr lang="en-US" sz="2800" dirty="0"/>
              <a:t>Problem not well defined</a:t>
            </a:r>
          </a:p>
          <a:p>
            <a:r>
              <a:rPr lang="en-US" sz="2800" dirty="0"/>
              <a:t>Solutions to problem not identified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4940" y="2792963"/>
            <a:ext cx="346165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are starting an EA or EIS, FHWA strongly recommends completing a PEL Study prior to beginning NEPA. FAST Act put new requirements on completing projects of EA and EIS level and PEL can assist in meeting those deadlines.</a:t>
            </a:r>
          </a:p>
        </p:txBody>
      </p:sp>
    </p:spTree>
    <p:extLst>
      <p:ext uri="{BB962C8B-B14F-4D97-AF65-F5344CB8AC3E}">
        <p14:creationId xmlns:p14="http://schemas.microsoft.com/office/powerpoint/2010/main" val="355491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Use PEL or Not?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When Should PEL not be used?</a:t>
            </a:r>
          </a:p>
          <a:p>
            <a:r>
              <a:rPr lang="en-US" sz="2800" dirty="0"/>
              <a:t> Not sure if federal funds will be used</a:t>
            </a:r>
          </a:p>
          <a:p>
            <a:r>
              <a:rPr lang="en-US" sz="2800" dirty="0"/>
              <a:t> Lead federal agency is not sure of the study objective</a:t>
            </a:r>
          </a:p>
          <a:p>
            <a:r>
              <a:rPr lang="en-US" sz="2800" dirty="0"/>
              <a:t> NEPA isn’t expected for more than 5 years after completing PEL</a:t>
            </a:r>
          </a:p>
          <a:p>
            <a:r>
              <a:rPr lang="en-US" sz="2800" dirty="0"/>
              <a:t> Project already has construction funding in the STIP/TIP</a:t>
            </a:r>
          </a:p>
        </p:txBody>
      </p:sp>
    </p:spTree>
    <p:extLst>
      <p:ext uri="{BB962C8B-B14F-4D97-AF65-F5344CB8AC3E}">
        <p14:creationId xmlns:p14="http://schemas.microsoft.com/office/powerpoint/2010/main" val="111806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Your PEL Most Effective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/>
              <a:t>Make Your PEL NEPA-like:</a:t>
            </a:r>
          </a:p>
          <a:p>
            <a:r>
              <a:rPr lang="en-US" sz="7400" dirty="0"/>
              <a:t> Well coordinated P&amp;N</a:t>
            </a:r>
          </a:p>
          <a:p>
            <a:r>
              <a:rPr lang="en-US" sz="7400"/>
              <a:t> Stakeholder </a:t>
            </a:r>
            <a:r>
              <a:rPr lang="en-US" sz="7400" dirty="0"/>
              <a:t>and agency involvement</a:t>
            </a:r>
          </a:p>
          <a:p>
            <a:r>
              <a:rPr lang="en-US" sz="7400" dirty="0"/>
              <a:t> Environmental impacts evaluated</a:t>
            </a:r>
          </a:p>
          <a:p>
            <a:r>
              <a:rPr lang="en-US" sz="7400" dirty="0"/>
              <a:t> Alternatives Analysis studies</a:t>
            </a:r>
          </a:p>
          <a:p>
            <a:r>
              <a:rPr lang="en-US" sz="7400" dirty="0"/>
              <a:t> Recommended Alternative that supports the P&amp;N</a:t>
            </a:r>
          </a:p>
          <a:p>
            <a:r>
              <a:rPr lang="en-US" sz="7400" dirty="0"/>
              <a:t> Traffic Data</a:t>
            </a:r>
          </a:p>
          <a:p>
            <a:r>
              <a:rPr lang="en-US" sz="7400" dirty="0"/>
              <a:t> Potential Mitigation</a:t>
            </a:r>
          </a:p>
          <a:p>
            <a:r>
              <a:rPr lang="en-US" sz="7400" dirty="0"/>
              <a:t> Environmental Justice issues</a:t>
            </a:r>
          </a:p>
          <a:p>
            <a:r>
              <a:rPr lang="en-US" sz="7400" dirty="0"/>
              <a:t> Section 4(f) outlook</a:t>
            </a:r>
          </a:p>
          <a:p>
            <a:r>
              <a:rPr lang="en-US" sz="7400" dirty="0"/>
              <a:t> Section 106 and Section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3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to PEL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Assists in the environmental review process</a:t>
            </a:r>
          </a:p>
          <a:p>
            <a:r>
              <a:rPr lang="en-US" sz="2800" dirty="0"/>
              <a:t>Save Money</a:t>
            </a:r>
          </a:p>
          <a:p>
            <a:r>
              <a:rPr lang="en-US" sz="2800" dirty="0"/>
              <a:t>Saves Time</a:t>
            </a:r>
          </a:p>
          <a:p>
            <a:r>
              <a:rPr lang="en-US" sz="2800" dirty="0"/>
              <a:t>Flexible Evaluation of Alternatives</a:t>
            </a:r>
          </a:p>
          <a:p>
            <a:r>
              <a:rPr lang="en-US" sz="2800" dirty="0"/>
              <a:t>Shovel Ready NEPA-like document </a:t>
            </a:r>
          </a:p>
        </p:txBody>
      </p:sp>
    </p:spTree>
    <p:extLst>
      <p:ext uri="{BB962C8B-B14F-4D97-AF65-F5344CB8AC3E}">
        <p14:creationId xmlns:p14="http://schemas.microsoft.com/office/powerpoint/2010/main" val="2077202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620AAE2AEB4487F1A743D73B8D7F" ma:contentTypeVersion="0" ma:contentTypeDescription="Create a new document." ma:contentTypeScope="" ma:versionID="88ce93165ea32dc532d4576520ece2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AD7884-4B2E-4260-BE46-A7F92012901A}"/>
</file>

<file path=customXml/itemProps2.xml><?xml version="1.0" encoding="utf-8"?>
<ds:datastoreItem xmlns:ds="http://schemas.openxmlformats.org/officeDocument/2006/customXml" ds:itemID="{5E132762-ABF5-40FD-899C-F65D36394FFC}"/>
</file>

<file path=customXml/itemProps3.xml><?xml version="1.0" encoding="utf-8"?>
<ds:datastoreItem xmlns:ds="http://schemas.openxmlformats.org/officeDocument/2006/customXml" ds:itemID="{C81B3A92-CE7D-43A9-A41C-6027E082736A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735</TotalTime>
  <Words>407</Words>
  <Application>Microsoft Office PowerPoint</Application>
  <PresentationFormat>Widescreen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Planning and Environmental Linkages (PEL)</vt:lpstr>
      <vt:lpstr>Eric Rothermel Environmental Protection Specialist FHWA- Kentucky Division Office</vt:lpstr>
      <vt:lpstr>What is PEL? </vt:lpstr>
      <vt:lpstr>PEL vs. Traditional Corridor Studies </vt:lpstr>
      <vt:lpstr>Why use PEL?</vt:lpstr>
      <vt:lpstr>To Use PEL or Not?</vt:lpstr>
      <vt:lpstr>To Use PEL or Not?  </vt:lpstr>
      <vt:lpstr>How To Make Your PEL Most Effective </vt:lpstr>
      <vt:lpstr>Advantages to PEL </vt:lpstr>
      <vt:lpstr>Benefits for Stakeholder </vt:lpstr>
      <vt:lpstr>Additional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Rothermel, Eric (FHWA)</dc:creator>
  <cp:lastModifiedBy>Mills, Deanna P (KYTC)</cp:lastModifiedBy>
  <cp:revision>25</cp:revision>
  <cp:lastPrinted>2019-01-11T18:40:24Z</cp:lastPrinted>
  <dcterms:created xsi:type="dcterms:W3CDTF">2019-01-02T17:18:44Z</dcterms:created>
  <dcterms:modified xsi:type="dcterms:W3CDTF">2019-01-16T13:04:39Z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0x010100B4AE620AAE2AEB4487F1A743D73B8D7F</vt:lpwstr>
  </property>
</Properties>
</file>